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303" r:id="rId2"/>
    <p:sldId id="580" r:id="rId3"/>
    <p:sldId id="440" r:id="rId4"/>
    <p:sldId id="415" r:id="rId5"/>
    <p:sldId id="585" r:id="rId6"/>
    <p:sldId id="584" r:id="rId7"/>
    <p:sldId id="425" r:id="rId8"/>
    <p:sldId id="417" r:id="rId9"/>
    <p:sldId id="427" r:id="rId10"/>
    <p:sldId id="431" r:id="rId11"/>
    <p:sldId id="428" r:id="rId12"/>
    <p:sldId id="471" r:id="rId13"/>
    <p:sldId id="586" r:id="rId14"/>
    <p:sldId id="587" r:id="rId15"/>
    <p:sldId id="468" r:id="rId16"/>
    <p:sldId id="553" r:id="rId17"/>
    <p:sldId id="487" r:id="rId18"/>
    <p:sldId id="374" r:id="rId19"/>
    <p:sldId id="316" r:id="rId20"/>
    <p:sldId id="319" r:id="rId21"/>
    <p:sldId id="599" r:id="rId22"/>
    <p:sldId id="433" r:id="rId23"/>
    <p:sldId id="346" r:id="rId24"/>
    <p:sldId id="359" r:id="rId25"/>
    <p:sldId id="361" r:id="rId26"/>
    <p:sldId id="362" r:id="rId27"/>
    <p:sldId id="363" r:id="rId28"/>
    <p:sldId id="364" r:id="rId29"/>
    <p:sldId id="592" r:id="rId30"/>
    <p:sldId id="583" r:id="rId31"/>
    <p:sldId id="593" r:id="rId32"/>
    <p:sldId id="600" r:id="rId33"/>
    <p:sldId id="565" r:id="rId34"/>
    <p:sldId id="589" r:id="rId35"/>
    <p:sldId id="590" r:id="rId36"/>
    <p:sldId id="588" r:id="rId37"/>
    <p:sldId id="595" r:id="rId38"/>
    <p:sldId id="601" r:id="rId39"/>
    <p:sldId id="602" r:id="rId40"/>
    <p:sldId id="596" r:id="rId41"/>
    <p:sldId id="598" r:id="rId42"/>
    <p:sldId id="597" r:id="rId43"/>
    <p:sldId id="594" r:id="rId44"/>
    <p:sldId id="582" r:id="rId45"/>
    <p:sldId id="603" r:id="rId46"/>
    <p:sldId id="604" r:id="rId47"/>
    <p:sldId id="605" r:id="rId48"/>
    <p:sldId id="573" r:id="rId49"/>
    <p:sldId id="541" r:id="rId50"/>
    <p:sldId id="492" r:id="rId51"/>
    <p:sldId id="360" r:id="rId52"/>
    <p:sldId id="581" r:id="rId53"/>
    <p:sldId id="563" r:id="rId54"/>
    <p:sldId id="591" r:id="rId5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80"/>
    <p:restoredTop sz="89660"/>
  </p:normalViewPr>
  <p:slideViewPr>
    <p:cSldViewPr snapToGrid="0" snapToObjects="1">
      <p:cViewPr varScale="1">
        <p:scale>
          <a:sx n="114" d="100"/>
          <a:sy n="114" d="100"/>
        </p:scale>
        <p:origin x="1304" y="176"/>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5471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613933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77630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58568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53412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731589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294241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7/1/24</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4ds.had.co.nz/"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Lab Medicine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3" name="Picture 2" descr="A screenshot of a computer&#10;&#10;Description automatically generated with low confidence">
            <a:extLst>
              <a:ext uri="{FF2B5EF4-FFF2-40B4-BE49-F238E27FC236}">
                <a16:creationId xmlns:a16="http://schemas.microsoft.com/office/drawing/2014/main" id="{AB79A35F-8076-5C1C-D171-3020DAFA46F2}"/>
              </a:ext>
            </a:extLst>
          </p:cNvPr>
          <p:cNvPicPr>
            <a:picLocks noChangeAspect="1"/>
          </p:cNvPicPr>
          <p:nvPr/>
        </p:nvPicPr>
        <p:blipFill>
          <a:blip r:embed="rId3"/>
          <a:stretch>
            <a:fillRect/>
          </a:stretch>
        </p:blipFill>
        <p:spPr>
          <a:xfrm>
            <a:off x="963894" y="3099264"/>
            <a:ext cx="10264212" cy="2509799"/>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B7DF-1536-9F40-8A42-286CDD419D58}"/>
              </a:ext>
            </a:extLst>
          </p:cNvPr>
          <p:cNvSpPr>
            <a:spLocks noGrp="1"/>
          </p:cNvSpPr>
          <p:nvPr>
            <p:ph type="title"/>
          </p:nvPr>
        </p:nvSpPr>
        <p:spPr/>
        <p:txBody>
          <a:bodyPr/>
          <a:lstStyle/>
          <a:p>
            <a:r>
              <a:rPr lang="en-US" dirty="0"/>
              <a:t>Common functions: combine values into a vector</a:t>
            </a:r>
          </a:p>
        </p:txBody>
      </p:sp>
      <p:sp>
        <p:nvSpPr>
          <p:cNvPr id="3" name="Content Placeholder 2">
            <a:extLst>
              <a:ext uri="{FF2B5EF4-FFF2-40B4-BE49-F238E27FC236}">
                <a16:creationId xmlns:a16="http://schemas.microsoft.com/office/drawing/2014/main" id="{CAA03D0F-9885-744C-9261-727002922D62}"/>
              </a:ext>
            </a:extLst>
          </p:cNvPr>
          <p:cNvSpPr>
            <a:spLocks noGrp="1"/>
          </p:cNvSpPr>
          <p:nvPr>
            <p:ph idx="1"/>
          </p:nvPr>
        </p:nvSpPr>
        <p:spPr>
          <a:xfrm>
            <a:off x="1024127" y="4773169"/>
            <a:ext cx="9720073" cy="1981215"/>
          </a:xfrm>
        </p:spPr>
        <p:txBody>
          <a:bodyPr>
            <a:normAutofit lnSpcReduction="10000"/>
          </a:bodyPr>
          <a:lstStyle/>
          <a:p>
            <a:pPr>
              <a:buFont typeface="Arial" panose="020B0604020202020204" pitchFamily="34" charset="0"/>
              <a:buChar char="•"/>
            </a:pPr>
            <a:r>
              <a:rPr lang="en-US" sz="3200" dirty="0"/>
              <a:t>Create an object called </a:t>
            </a:r>
            <a:r>
              <a:rPr lang="en-US" sz="3200" dirty="0" err="1"/>
              <a:t>short_vector</a:t>
            </a:r>
            <a:r>
              <a:rPr lang="en-US" sz="3200" dirty="0"/>
              <a:t> and store a vector containing 1 through 5</a:t>
            </a:r>
          </a:p>
          <a:p>
            <a:pPr>
              <a:buFont typeface="Arial" panose="020B0604020202020204" pitchFamily="34" charset="0"/>
              <a:buChar char="•"/>
            </a:pPr>
            <a:r>
              <a:rPr lang="en-US" sz="3200" dirty="0"/>
              <a:t>Think of this vector as a column of numbers you can apply functions/perform calculations on</a:t>
            </a:r>
          </a:p>
        </p:txBody>
      </p:sp>
      <p:grpSp>
        <p:nvGrpSpPr>
          <p:cNvPr id="4" name="Group 3">
            <a:extLst>
              <a:ext uri="{FF2B5EF4-FFF2-40B4-BE49-F238E27FC236}">
                <a16:creationId xmlns:a16="http://schemas.microsoft.com/office/drawing/2014/main" id="{82CA2E71-230F-474C-8022-AE7CC49EB1AE}"/>
              </a:ext>
            </a:extLst>
          </p:cNvPr>
          <p:cNvGrpSpPr/>
          <p:nvPr/>
        </p:nvGrpSpPr>
        <p:grpSpPr>
          <a:xfrm>
            <a:off x="2131018" y="3710938"/>
            <a:ext cx="7506289" cy="655320"/>
            <a:chOff x="2080825" y="3162925"/>
            <a:chExt cx="8090003" cy="655320"/>
          </a:xfrm>
        </p:grpSpPr>
        <p:sp>
          <p:nvSpPr>
            <p:cNvPr id="5" name="Rectangle 4">
              <a:extLst>
                <a:ext uri="{FF2B5EF4-FFF2-40B4-BE49-F238E27FC236}">
                  <a16:creationId xmlns:a16="http://schemas.microsoft.com/office/drawing/2014/main" id="{B2DB374B-C4BA-DC41-80A4-F8E8D691588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C6B36A-D639-014B-BC51-DABB6212C6AC}"/>
                </a:ext>
              </a:extLst>
            </p:cNvPr>
            <p:cNvSpPr txBox="1"/>
            <p:nvPr/>
          </p:nvSpPr>
          <p:spPr>
            <a:xfrm>
              <a:off x="2080826"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short_vector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c</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1, 2, 3, 4, 5</a:t>
              </a:r>
              <a:r>
                <a:rPr lang="en-US" sz="28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5E3AF664-BB29-254B-B0C8-C5A501424915}"/>
              </a:ext>
            </a:extLst>
          </p:cNvPr>
          <p:cNvGrpSpPr/>
          <p:nvPr/>
        </p:nvGrpSpPr>
        <p:grpSpPr>
          <a:xfrm>
            <a:off x="4807936" y="1951319"/>
            <a:ext cx="2365216" cy="1692771"/>
            <a:chOff x="1322364" y="4528478"/>
            <a:chExt cx="1503814" cy="1301318"/>
          </a:xfrm>
        </p:grpSpPr>
        <p:sp>
          <p:nvSpPr>
            <p:cNvPr id="11" name="Rounded Rectangular Callout 10">
              <a:extLst>
                <a:ext uri="{FF2B5EF4-FFF2-40B4-BE49-F238E27FC236}">
                  <a16:creationId xmlns:a16="http://schemas.microsoft.com/office/drawing/2014/main" id="{696E7DF4-FE7A-B34B-9646-E0BC36F53EA2}"/>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274435-2057-C240-A16B-866071E785EF}"/>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3" name="Group 12">
            <a:extLst>
              <a:ext uri="{FF2B5EF4-FFF2-40B4-BE49-F238E27FC236}">
                <a16:creationId xmlns:a16="http://schemas.microsoft.com/office/drawing/2014/main" id="{65FD2BA9-6E19-584C-BF7A-350E0A6EE1F1}"/>
              </a:ext>
            </a:extLst>
          </p:cNvPr>
          <p:cNvGrpSpPr/>
          <p:nvPr/>
        </p:nvGrpSpPr>
        <p:grpSpPr>
          <a:xfrm>
            <a:off x="7352227" y="1920542"/>
            <a:ext cx="2365216" cy="1692772"/>
            <a:chOff x="1322364" y="4528478"/>
            <a:chExt cx="1503814" cy="1301319"/>
          </a:xfrm>
        </p:grpSpPr>
        <p:sp>
          <p:nvSpPr>
            <p:cNvPr id="14" name="Rounded Rectangular Callout 13">
              <a:extLst>
                <a:ext uri="{FF2B5EF4-FFF2-40B4-BE49-F238E27FC236}">
                  <a16:creationId xmlns:a16="http://schemas.microsoft.com/office/drawing/2014/main" id="{5233DFC5-DA82-5543-AD77-E7582267326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B742E9-4E1D-7A4B-9FC3-D71914EA39D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34CEE4D5-D7DA-DD42-AF71-2C3BA4529938}"/>
              </a:ext>
            </a:extLst>
          </p:cNvPr>
          <p:cNvGrpSpPr/>
          <p:nvPr/>
        </p:nvGrpSpPr>
        <p:grpSpPr>
          <a:xfrm>
            <a:off x="2131018" y="1920542"/>
            <a:ext cx="2365216" cy="1754326"/>
            <a:chOff x="1968398" y="1876487"/>
            <a:chExt cx="2365216" cy="1754326"/>
          </a:xfrm>
        </p:grpSpPr>
        <p:sp>
          <p:nvSpPr>
            <p:cNvPr id="17" name="Rounded Rectangular Callout 16">
              <a:extLst>
                <a:ext uri="{FF2B5EF4-FFF2-40B4-BE49-F238E27FC236}">
                  <a16:creationId xmlns:a16="http://schemas.microsoft.com/office/drawing/2014/main" id="{7656F25B-FA34-C944-A0AC-D0D9735D606F}"/>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7456EF-A0BB-1949-9D11-02084390B845}"/>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8682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91-261A-A744-9325-2EE9358A8C33}"/>
              </a:ext>
            </a:extLst>
          </p:cNvPr>
          <p:cNvSpPr>
            <a:spLocks noGrp="1"/>
          </p:cNvSpPr>
          <p:nvPr>
            <p:ph type="title"/>
          </p:nvPr>
        </p:nvSpPr>
        <p:spPr/>
        <p:txBody>
          <a:bodyPr/>
          <a:lstStyle/>
          <a:p>
            <a:r>
              <a:rPr lang="en-US" dirty="0"/>
              <a:t>Common functions: simple statistics</a:t>
            </a:r>
          </a:p>
        </p:txBody>
      </p:sp>
      <p:pic>
        <p:nvPicPr>
          <p:cNvPr id="5" name="Picture 4">
            <a:extLst>
              <a:ext uri="{FF2B5EF4-FFF2-40B4-BE49-F238E27FC236}">
                <a16:creationId xmlns:a16="http://schemas.microsoft.com/office/drawing/2014/main" id="{AC71368C-88D2-8543-B6D6-EF679697EFC7}"/>
              </a:ext>
            </a:extLst>
          </p:cNvPr>
          <p:cNvPicPr>
            <a:picLocks noChangeAspect="1"/>
          </p:cNvPicPr>
          <p:nvPr/>
        </p:nvPicPr>
        <p:blipFill>
          <a:blip r:embed="rId2"/>
          <a:stretch>
            <a:fillRect/>
          </a:stretch>
        </p:blipFill>
        <p:spPr>
          <a:xfrm>
            <a:off x="638629" y="2461695"/>
            <a:ext cx="6586921" cy="3540470"/>
          </a:xfrm>
          <a:prstGeom prst="rect">
            <a:avLst/>
          </a:prstGeom>
        </p:spPr>
      </p:pic>
      <p:pic>
        <p:nvPicPr>
          <p:cNvPr id="7" name="Picture 6">
            <a:extLst>
              <a:ext uri="{FF2B5EF4-FFF2-40B4-BE49-F238E27FC236}">
                <a16:creationId xmlns:a16="http://schemas.microsoft.com/office/drawing/2014/main" id="{4466A61C-630D-EC4D-A277-B9569DB8A6F4}"/>
              </a:ext>
            </a:extLst>
          </p:cNvPr>
          <p:cNvPicPr>
            <a:picLocks noChangeAspect="1"/>
          </p:cNvPicPr>
          <p:nvPr/>
        </p:nvPicPr>
        <p:blipFill>
          <a:blip r:embed="rId3"/>
          <a:stretch>
            <a:fillRect/>
          </a:stretch>
        </p:blipFill>
        <p:spPr>
          <a:xfrm>
            <a:off x="5240563" y="2461695"/>
            <a:ext cx="6633175" cy="3540470"/>
          </a:xfrm>
          <a:prstGeom prst="rect">
            <a:avLst/>
          </a:prstGeom>
        </p:spPr>
      </p:pic>
    </p:spTree>
    <p:extLst>
      <p:ext uri="{BB962C8B-B14F-4D97-AF65-F5344CB8AC3E}">
        <p14:creationId xmlns:p14="http://schemas.microsoft.com/office/powerpoint/2010/main" val="118166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How do I find out more about functions?</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909828" y="4704849"/>
            <a:ext cx="9948672" cy="26626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r>
              <a:rPr lang="en-US" sz="3200" dirty="0"/>
              <a:t>A Good Book (R for Data Science: </a:t>
            </a:r>
            <a:r>
              <a:rPr lang="en-US" sz="3200" dirty="0">
                <a:hlinkClick r:id="rId3"/>
              </a:rPr>
              <a:t>http://r4ds.had.co.nz/</a:t>
            </a:r>
            <a:r>
              <a:rPr lang="en-US" sz="3200" dirty="0"/>
              <a:t>)</a:t>
            </a:r>
          </a:p>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08470A6D-6AD2-1F44-8815-BE06F71D17CE}"/>
              </a:ext>
            </a:extLst>
          </p:cNvPr>
          <p:cNvPicPr>
            <a:picLocks noChangeAspect="1"/>
          </p:cNvPicPr>
          <p:nvPr/>
        </p:nvPicPr>
        <p:blipFill>
          <a:blip r:embed="rId4"/>
          <a:stretch>
            <a:fillRect/>
          </a:stretch>
        </p:blipFill>
        <p:spPr>
          <a:xfrm>
            <a:off x="2547910" y="1663560"/>
            <a:ext cx="6672508" cy="3041289"/>
          </a:xfrm>
          <a:prstGeom prst="rect">
            <a:avLst/>
          </a:prstGeom>
        </p:spPr>
      </p:pic>
    </p:spTree>
    <p:extLst>
      <p:ext uri="{BB962C8B-B14F-4D97-AF65-F5344CB8AC3E}">
        <p14:creationId xmlns:p14="http://schemas.microsoft.com/office/powerpoint/2010/main" val="36358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Autofit/>
          </a:bodyPr>
          <a:lstStyle/>
          <a:p>
            <a:pPr>
              <a:buFont typeface="Arial" charset="0"/>
              <a:buChar char="•"/>
            </a:pPr>
            <a:r>
              <a:rPr lang="en-US" sz="3600" dirty="0"/>
              <a:t> A consistent way to organize data</a:t>
            </a:r>
          </a:p>
          <a:p>
            <a:pPr>
              <a:buFont typeface="Arial" charset="0"/>
              <a:buChar char="•"/>
            </a:pPr>
            <a:r>
              <a:rPr lang="en-US" sz="3600" dirty="0"/>
              <a:t> Human readable, concise, consistent code </a:t>
            </a:r>
          </a:p>
          <a:p>
            <a:pPr>
              <a:buFont typeface="Arial" charset="0"/>
              <a:buChar char="•"/>
            </a:pPr>
            <a:r>
              <a:rPr lang="en-US" sz="36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226171"/>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518285"/>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6481064" y="4483753"/>
            <a:ext cx="3801284" cy="1506122"/>
            <a:chOff x="6474148" y="4609386"/>
            <a:chExt cx="3801284" cy="1506122"/>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6474148" y="4609386"/>
              <a:ext cx="3702622"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TextBox 1">
            <a:extLst>
              <a:ext uri="{FF2B5EF4-FFF2-40B4-BE49-F238E27FC236}">
                <a16:creationId xmlns:a16="http://schemas.microsoft.com/office/drawing/2014/main" id="{401D925E-A7D4-E7CB-ECB6-67C41A97CC41}"/>
              </a:ext>
            </a:extLst>
          </p:cNvPr>
          <p:cNvSpPr txBox="1"/>
          <p:nvPr/>
        </p:nvSpPr>
        <p:spPr>
          <a:xfrm>
            <a:off x="694063" y="5989875"/>
            <a:ext cx="10576192" cy="954107"/>
          </a:xfrm>
          <a:prstGeom prst="rect">
            <a:avLst/>
          </a:prstGeom>
          <a:noFill/>
        </p:spPr>
        <p:txBody>
          <a:bodyPr wrap="square" rtlCol="0">
            <a:spAutoFit/>
          </a:bodyPr>
          <a:lstStyle/>
          <a:p>
            <a:pPr algn="ctr"/>
            <a:r>
              <a:rPr lang="en-US" sz="2800" b="1" dirty="0"/>
              <a:t>Note</a:t>
            </a:r>
            <a:r>
              <a:rPr lang="en-US" sz="2800" dirty="0"/>
              <a:t>: you will have to reinstall packages when you upgrade to a new version of the R language (not a new version of RStudio, though)</a:t>
            </a:r>
          </a:p>
        </p:txBody>
      </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6706850" y="2084830"/>
            <a:ext cx="5422016" cy="3555806"/>
          </a:xfrm>
        </p:spPr>
        <p:txBody>
          <a:bodyPr>
            <a:normAutofit fontScale="62500" lnSpcReduction="20000"/>
          </a:bodyPr>
          <a:lstStyle/>
          <a:p>
            <a:pPr marL="0" indent="0">
              <a:buNone/>
            </a:pPr>
            <a:r>
              <a:rPr lang="en-US" dirty="0"/>
              <a:t>Since you are a new user on this server, you will not have any packages beyond the core R language.</a:t>
            </a:r>
          </a:p>
          <a:p>
            <a:pPr marL="0" indent="0">
              <a:buNone/>
            </a:pPr>
            <a:r>
              <a:rPr lang="en-US" dirty="0"/>
              <a:t>Go ahead and install the “</a:t>
            </a:r>
            <a:r>
              <a:rPr lang="en-US" dirty="0" err="1"/>
              <a:t>tidyverse</a:t>
            </a:r>
            <a:r>
              <a:rPr lang="en-US" dirty="0"/>
              <a:t>” package using the </a:t>
            </a:r>
            <a:r>
              <a:rPr lang="en-US" dirty="0" err="1">
                <a:solidFill>
                  <a:schemeClr val="accent1"/>
                </a:solidFill>
              </a:rPr>
              <a:t>install.packages</a:t>
            </a:r>
            <a:r>
              <a:rPr lang="en-US" dirty="0">
                <a:solidFill>
                  <a:schemeClr val="accent1"/>
                </a:solidFill>
              </a:rPr>
              <a:t>() </a:t>
            </a:r>
            <a:r>
              <a:rPr lang="en-US" dirty="0"/>
              <a:t>function in the </a:t>
            </a:r>
            <a:r>
              <a:rPr lang="en-US" dirty="0">
                <a:solidFill>
                  <a:schemeClr val="accent1"/>
                </a:solidFill>
              </a:rPr>
              <a:t>Console</a:t>
            </a:r>
            <a:r>
              <a:rPr lang="en-US" dirty="0"/>
              <a:t>. It will take a few minutes to load. Put up your sticky when you are done</a:t>
            </a:r>
          </a:p>
        </p:txBody>
      </p:sp>
      <p:pic>
        <p:nvPicPr>
          <p:cNvPr id="5" name="Picture 4" descr="A screenshot of a computer&#10;&#10;Description automatically generated with medium confidence">
            <a:extLst>
              <a:ext uri="{FF2B5EF4-FFF2-40B4-BE49-F238E27FC236}">
                <a16:creationId xmlns:a16="http://schemas.microsoft.com/office/drawing/2014/main" id="{A2DACDAA-82C5-A1ED-2A5E-C398616388B0}"/>
              </a:ext>
            </a:extLst>
          </p:cNvPr>
          <p:cNvPicPr>
            <a:picLocks noChangeAspect="1"/>
          </p:cNvPicPr>
          <p:nvPr/>
        </p:nvPicPr>
        <p:blipFill>
          <a:blip r:embed="rId3"/>
          <a:stretch>
            <a:fillRect/>
          </a:stretch>
        </p:blipFill>
        <p:spPr>
          <a:xfrm>
            <a:off x="0" y="1978837"/>
            <a:ext cx="6643716" cy="4879163"/>
          </a:xfrm>
          <a:prstGeom prst="rect">
            <a:avLst/>
          </a:prstGeom>
        </p:spPr>
      </p:pic>
      <p:cxnSp>
        <p:nvCxnSpPr>
          <p:cNvPr id="6" name="Straight Arrow Connector 5">
            <a:extLst>
              <a:ext uri="{FF2B5EF4-FFF2-40B4-BE49-F238E27FC236}">
                <a16:creationId xmlns:a16="http://schemas.microsoft.com/office/drawing/2014/main" id="{26CBEA0C-72E8-BF58-8FB1-716AE1EC5EDF}"/>
              </a:ext>
            </a:extLst>
          </p:cNvPr>
          <p:cNvCxnSpPr>
            <a:cxnSpLocks/>
          </p:cNvCxnSpPr>
          <p:nvPr/>
        </p:nvCxnSpPr>
        <p:spPr>
          <a:xfrm flipH="1" flipV="1">
            <a:off x="1107786" y="5388625"/>
            <a:ext cx="588811" cy="5040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8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768550" y="2286000"/>
            <a:ext cx="7175741" cy="40233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 </a:t>
            </a:r>
            <a:r>
              <a:rPr lang="en-US" sz="3200" dirty="0" err="1"/>
              <a:t>Dataframe</a:t>
            </a:r>
            <a:r>
              <a:rPr lang="en-US" sz="3200" dirty="0"/>
              <a:t> is the term for a type of table that aligns with the “tidy data” model</a:t>
            </a:r>
          </a:p>
          <a:p>
            <a:pPr>
              <a:buFont typeface="Arial" panose="020B0604020202020204" pitchFamily="34" charset="0"/>
              <a:buChar char="•"/>
            </a:pPr>
            <a:r>
              <a:rPr lang="en-US" sz="3200" dirty="0"/>
              <a:t> </a:t>
            </a:r>
            <a:r>
              <a:rPr lang="en-US" sz="3200" dirty="0" err="1"/>
              <a:t>Dataframes</a:t>
            </a:r>
            <a:r>
              <a:rPr lang="en-US" sz="3200" dirty="0"/>
              <a:t> are composed of:</a:t>
            </a:r>
          </a:p>
          <a:p>
            <a:pPr marL="630936" lvl="1" indent="-457200">
              <a:buFont typeface="Arial" panose="020B0604020202020204" pitchFamily="34" charset="0"/>
              <a:buChar char="•"/>
            </a:pPr>
            <a:r>
              <a:rPr lang="en-US" sz="3200" dirty="0"/>
              <a:t>Columns (Variables)</a:t>
            </a:r>
          </a:p>
          <a:p>
            <a:pPr marL="630936" lvl="1" indent="-457200">
              <a:buFont typeface="Arial" panose="020B0604020202020204" pitchFamily="34" charset="0"/>
              <a:buChar char="•"/>
            </a:pPr>
            <a:r>
              <a:rPr lang="en-US" sz="3200" dirty="0"/>
              <a:t>Rows (Observations)</a:t>
            </a:r>
          </a:p>
          <a:p>
            <a:pPr>
              <a:buFont typeface="Arial" panose="020B0604020202020204" pitchFamily="34" charset="0"/>
              <a:buChar char="•"/>
            </a:pPr>
            <a:r>
              <a:rPr lang="en-US" sz="3200" dirty="0"/>
              <a:t> </a:t>
            </a:r>
            <a:r>
              <a:rPr lang="en-US" sz="3200" dirty="0" err="1"/>
              <a:t>Dataframes</a:t>
            </a:r>
            <a:r>
              <a:rPr lang="en-US" sz="3200" dirty="0"/>
              <a:t> are objects and can be acted on like other objects</a:t>
            </a:r>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678103" y="3569461"/>
            <a:ext cx="7950819" cy="655320"/>
            <a:chOff x="3420610" y="3224687"/>
            <a:chExt cx="6236956" cy="655320"/>
          </a:xfrm>
        </p:grpSpPr>
        <p:sp>
          <p:nvSpPr>
            <p:cNvPr id="7" name="Rectangle 6"/>
            <p:cNvSpPr/>
            <p:nvPr/>
          </p:nvSpPr>
          <p:spPr>
            <a:xfrm>
              <a:off x="3420610" y="3224687"/>
              <a:ext cx="6236956"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0610" y="3311015"/>
              <a:ext cx="6010947"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chem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chem_data.csv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Monaco" charset="0"/>
                <a:ea typeface="Monaco" charset="0"/>
                <a:cs typeface="Monaco" charset="0"/>
              </a:rPr>
              <a:t>chem</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85090" y="4553583"/>
            <a:ext cx="1976823" cy="369332"/>
          </a:xfrm>
          <a:prstGeom prst="rect">
            <a:avLst/>
          </a:prstGeom>
        </p:spPr>
        <p:txBody>
          <a:bodyPr wrap="none">
            <a:spAutoFit/>
          </a:bodyPr>
          <a:lstStyle/>
          <a:p>
            <a:r>
              <a:rPr lang="en-US" dirty="0" err="1">
                <a:solidFill>
                  <a:srgbClr val="0070C0"/>
                </a:solidFill>
                <a:latin typeface="Monaco" charset="0"/>
              </a:rPr>
              <a:t>chem_data.csv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949713" y="2084832"/>
            <a:ext cx="10292574" cy="4312742"/>
          </a:xfrm>
        </p:spPr>
        <p:txBody>
          <a:bodyPr>
            <a:normAutofit fontScale="77500" lnSpcReduction="20000"/>
          </a:bodyPr>
          <a:lstStyle/>
          <a:p>
            <a:pPr marL="914400" indent="-914400">
              <a:buFont typeface="+mj-lt"/>
              <a:buAutoNum type="arabicPeriod"/>
            </a:pPr>
            <a:r>
              <a:rPr lang="en-US" dirty="0"/>
              <a:t>In the pre-course instructions I provided a </a:t>
            </a:r>
            <a:r>
              <a:rPr lang="en-US" dirty="0" err="1">
                <a:solidFill>
                  <a:schemeClr val="accent1"/>
                </a:solidFill>
              </a:rPr>
              <a:t>chem_data.csv</a:t>
            </a:r>
            <a:r>
              <a:rPr lang="en-US" dirty="0">
                <a:solidFill>
                  <a:schemeClr val="accent1"/>
                </a:solidFill>
              </a:rPr>
              <a:t> </a:t>
            </a:r>
            <a:r>
              <a:rPr lang="en-US" dirty="0"/>
              <a:t>file we will work with: find that file on your local computer</a:t>
            </a:r>
          </a:p>
          <a:p>
            <a:pPr marL="914400" indent="-914400">
              <a:buFont typeface="+mj-lt"/>
              <a:buAutoNum type="arabicPeriod"/>
            </a:pPr>
            <a:r>
              <a:rPr lang="en-US" dirty="0"/>
              <a:t>In your </a:t>
            </a:r>
            <a:r>
              <a:rPr lang="en-US" dirty="0">
                <a:solidFill>
                  <a:schemeClr val="accent1"/>
                </a:solidFill>
              </a:rPr>
              <a:t>core</a:t>
            </a:r>
            <a:r>
              <a:rPr lang="en-US" dirty="0"/>
              <a:t> folder (viewable in the Files window of RStudio) add a </a:t>
            </a:r>
            <a:r>
              <a:rPr lang="en-US" dirty="0">
                <a:solidFill>
                  <a:schemeClr val="accent1"/>
                </a:solidFill>
              </a:rPr>
              <a:t>data</a:t>
            </a:r>
            <a:r>
              <a:rPr lang="en-US" dirty="0"/>
              <a:t> folder and navigate there</a:t>
            </a:r>
          </a:p>
          <a:p>
            <a:pPr marL="914400" indent="-914400">
              <a:buFont typeface="+mj-lt"/>
              <a:buAutoNum type="arabicPeriod"/>
            </a:pPr>
            <a:r>
              <a:rPr lang="en-US" dirty="0"/>
              <a:t>Using the </a:t>
            </a:r>
            <a:r>
              <a:rPr lang="en-US" dirty="0">
                <a:solidFill>
                  <a:schemeClr val="accent1"/>
                </a:solidFill>
              </a:rPr>
              <a:t>Upload</a:t>
            </a:r>
            <a:r>
              <a:rPr lang="en-US" dirty="0"/>
              <a:t> button in RStudio, import the </a:t>
            </a:r>
            <a:r>
              <a:rPr lang="en-US" dirty="0" err="1">
                <a:solidFill>
                  <a:schemeClr val="accent1"/>
                </a:solidFill>
              </a:rPr>
              <a:t>chem_data.csv</a:t>
            </a:r>
            <a:r>
              <a:rPr lang="en-US" dirty="0">
                <a:solidFill>
                  <a:schemeClr val="accent1"/>
                </a:solidFill>
              </a:rPr>
              <a:t> </a:t>
            </a:r>
            <a:r>
              <a:rPr lang="en-US" dirty="0"/>
              <a:t>file into the </a:t>
            </a:r>
            <a:r>
              <a:rPr lang="en-US" dirty="0">
                <a:solidFill>
                  <a:schemeClr val="accent1"/>
                </a:solidFill>
              </a:rPr>
              <a:t>data</a:t>
            </a:r>
            <a:r>
              <a:rPr lang="en-US" dirty="0"/>
              <a:t> folder</a:t>
            </a:r>
          </a:p>
          <a:p>
            <a:pPr marL="914400" indent="-914400">
              <a:buFont typeface="+mj-lt"/>
              <a:buAutoNum type="arabicPeriod"/>
            </a:pPr>
            <a:r>
              <a:rPr lang="en-US" dirty="0"/>
              <a:t>Put up your sticky when you are done</a:t>
            </a:r>
          </a:p>
        </p:txBody>
      </p:sp>
    </p:spTree>
    <p:extLst>
      <p:ext uri="{BB962C8B-B14F-4D97-AF65-F5344CB8AC3E}">
        <p14:creationId xmlns:p14="http://schemas.microsoft.com/office/powerpoint/2010/main" val="189312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DCF1-108C-D951-FE0A-977226EC8C37}"/>
              </a:ext>
            </a:extLst>
          </p:cNvPr>
          <p:cNvSpPr>
            <a:spLocks noGrp="1"/>
          </p:cNvSpPr>
          <p:nvPr>
            <p:ph type="title"/>
          </p:nvPr>
        </p:nvSpPr>
        <p:spPr/>
        <p:txBody>
          <a:bodyPr/>
          <a:lstStyle/>
          <a:p>
            <a:r>
              <a:rPr lang="en-US" dirty="0"/>
              <a:t>Best Practice: Data Analysis Should be Separated from Raw Data</a:t>
            </a:r>
          </a:p>
        </p:txBody>
      </p:sp>
      <p:sp>
        <p:nvSpPr>
          <p:cNvPr id="3" name="Content Placeholder 2">
            <a:extLst>
              <a:ext uri="{FF2B5EF4-FFF2-40B4-BE49-F238E27FC236}">
                <a16:creationId xmlns:a16="http://schemas.microsoft.com/office/drawing/2014/main" id="{D4C49C99-0D70-5FAF-449E-0FFC2A7CFF2B}"/>
              </a:ext>
            </a:extLst>
          </p:cNvPr>
          <p:cNvSpPr>
            <a:spLocks noGrp="1"/>
          </p:cNvSpPr>
          <p:nvPr>
            <p:ph idx="1"/>
          </p:nvPr>
        </p:nvSpPr>
        <p:spPr/>
        <p:txBody>
          <a:bodyPr>
            <a:normAutofit/>
          </a:bodyPr>
          <a:lstStyle/>
          <a:p>
            <a:pPr>
              <a:buFont typeface="Arial" panose="020B0604020202020204" pitchFamily="34" charset="0"/>
              <a:buChar char="•"/>
            </a:pPr>
            <a:r>
              <a:rPr lang="en-US" sz="3200" dirty="0"/>
              <a:t> No matter how you choose to analyze your data you should always create a new file for your analysis</a:t>
            </a:r>
          </a:p>
          <a:p>
            <a:pPr>
              <a:buFont typeface="Arial" panose="020B0604020202020204" pitchFamily="34" charset="0"/>
              <a:buChar char="•"/>
            </a:pPr>
            <a:r>
              <a:rPr lang="en-US" sz="3200" dirty="0"/>
              <a:t> Why?</a:t>
            </a:r>
          </a:p>
          <a:p>
            <a:pPr lvl="1">
              <a:buFont typeface="Arial" panose="020B0604020202020204" pitchFamily="34" charset="0"/>
              <a:buChar char="•"/>
            </a:pPr>
            <a:r>
              <a:rPr lang="en-US" sz="2800" dirty="0"/>
              <a:t> Traceability: it is more difficult to identify mistakes in an analysis if you can’t look back at what you originally received</a:t>
            </a:r>
          </a:p>
          <a:p>
            <a:pPr lvl="1">
              <a:buFont typeface="Arial" panose="020B0604020202020204" pitchFamily="34" charset="0"/>
              <a:buChar char="•"/>
            </a:pPr>
            <a:r>
              <a:rPr lang="en-US" sz="2800" dirty="0"/>
              <a:t> Mistakes: if you overwrite an important cell or field you may not be able to identify the mistake and may not be able to fix it without re-requesting the data</a:t>
            </a:r>
          </a:p>
        </p:txBody>
      </p:sp>
    </p:spTree>
    <p:extLst>
      <p:ext uri="{BB962C8B-B14F-4D97-AF65-F5344CB8AC3E}">
        <p14:creationId xmlns:p14="http://schemas.microsoft.com/office/powerpoint/2010/main" val="302967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How do you separate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pPr>
              <a:buFont typeface="Arial" panose="020B0604020202020204" pitchFamily="34" charset="0"/>
              <a:buChar char="•"/>
            </a:pPr>
            <a:r>
              <a:rPr lang="en-US" sz="3200" dirty="0"/>
              <a:t> In Excel: use “Save As…” immediately after you receive your data</a:t>
            </a:r>
          </a:p>
          <a:p>
            <a:pPr>
              <a:buFont typeface="Arial" panose="020B0604020202020204" pitchFamily="34" charset="0"/>
              <a:buChar char="•"/>
            </a:pPr>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 (later this lesson)</a:t>
            </a:r>
          </a:p>
          <a:p>
            <a:pPr>
              <a:buFont typeface="Arial" panose="020B0604020202020204" pitchFamily="34" charset="0"/>
              <a:buChar char="•"/>
            </a:pPr>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53191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p:txBody>
          <a:bodyPr/>
          <a:lstStyle/>
          <a:p>
            <a:r>
              <a:rPr lang="en-US" sz="3200" dirty="0"/>
              <a:t> Before diving into a data analysis, lay eyes on the data set</a:t>
            </a:r>
          </a:p>
          <a:p>
            <a:pPr lvl="1"/>
            <a:r>
              <a:rPr lang="en-US" dirty="0"/>
              <a:t> </a:t>
            </a:r>
            <a:r>
              <a:rPr lang="en-US" sz="2800" dirty="0"/>
              <a:t>Can open the file in Excel</a:t>
            </a:r>
          </a:p>
          <a:p>
            <a:pPr lvl="1"/>
            <a:r>
              <a:rPr lang="en-US" sz="2800" dirty="0"/>
              <a:t> Programming language development environment may also allow you to look at the raw data – e.g. </a:t>
            </a:r>
            <a:r>
              <a:rPr lang="en-US" sz="2800" dirty="0" err="1"/>
              <a:t>Rstudio</a:t>
            </a:r>
            <a:endParaRPr lang="en-US" sz="2800" dirty="0"/>
          </a:p>
          <a:p>
            <a:r>
              <a:rPr lang="en-US" sz="3200" dirty="0"/>
              <a:t> Understand the meaning of rows and columns: tidy data</a:t>
            </a:r>
          </a:p>
        </p:txBody>
      </p:sp>
    </p:spTree>
    <p:extLst>
      <p:ext uri="{BB962C8B-B14F-4D97-AF65-F5344CB8AC3E}">
        <p14:creationId xmlns:p14="http://schemas.microsoft.com/office/powerpoint/2010/main" val="140241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your pre-course instructions the course website was shared with instructions to download the material. Access that material (you may need to unzip the download) and </a:t>
            </a:r>
            <a:r>
              <a:rPr lang="en-US" sz="4400" dirty="0">
                <a:solidFill>
                  <a:schemeClr val="accent1"/>
                </a:solidFill>
              </a:rPr>
              <a:t>Upload</a:t>
            </a:r>
            <a:r>
              <a:rPr lang="en-US" sz="4400" dirty="0"/>
              <a:t> the numbered .</a:t>
            </a:r>
            <a:r>
              <a:rPr lang="en-US" sz="4400" dirty="0" err="1"/>
              <a:t>qmd</a:t>
            </a:r>
            <a:r>
              <a:rPr lang="en-US" sz="4400" dirty="0"/>
              <a:t> files into your </a:t>
            </a:r>
            <a:r>
              <a:rPr lang="en-US" sz="4400" dirty="0">
                <a:solidFill>
                  <a:schemeClr val="accent1"/>
                </a:solidFill>
              </a:rPr>
              <a:t>core</a:t>
            </a:r>
            <a:r>
              <a:rPr lang="en-US" sz="4400" dirty="0"/>
              <a:t> folder.</a:t>
            </a:r>
          </a:p>
          <a:p>
            <a:pPr marL="0" indent="0">
              <a:buNone/>
            </a:pPr>
            <a:endParaRPr lang="en-US" sz="4400" dirty="0"/>
          </a:p>
          <a:p>
            <a:pPr marL="0" indent="0">
              <a:buNone/>
            </a:pPr>
            <a:r>
              <a:rPr lang="en-US" sz="4400" dirty="0"/>
              <a:t>Open the Quarto file: </a:t>
            </a:r>
          </a:p>
          <a:p>
            <a:pPr marL="0" indent="0">
              <a:buNone/>
            </a:pP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392970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39D8E7A-E5C2-54BE-7E33-77DF35822513}"/>
              </a:ext>
            </a:extLst>
          </p:cNvPr>
          <p:cNvPicPr>
            <a:picLocks noChangeAspect="1"/>
          </p:cNvPicPr>
          <p:nvPr/>
        </p:nvPicPr>
        <p:blipFill>
          <a:blip r:embed="rId2"/>
          <a:stretch>
            <a:fillRect/>
          </a:stretch>
        </p:blipFill>
        <p:spPr>
          <a:xfrm>
            <a:off x="566425" y="0"/>
            <a:ext cx="11059149" cy="6858000"/>
          </a:xfrm>
          <a:prstGeom prst="rect">
            <a:avLst/>
          </a:prstGeom>
        </p:spPr>
      </p:pic>
      <p:cxnSp>
        <p:nvCxnSpPr>
          <p:cNvPr id="5" name="Straight Arrow Connector 4">
            <a:extLst>
              <a:ext uri="{FF2B5EF4-FFF2-40B4-BE49-F238E27FC236}">
                <a16:creationId xmlns:a16="http://schemas.microsoft.com/office/drawing/2014/main" id="{12A4429F-70D5-3020-BEF6-7F46EFC8D83B}"/>
              </a:ext>
            </a:extLst>
          </p:cNvPr>
          <p:cNvCxnSpPr>
            <a:cxnSpLocks/>
          </p:cNvCxnSpPr>
          <p:nvPr/>
        </p:nvCxnSpPr>
        <p:spPr>
          <a:xfrm flipH="1" flipV="1">
            <a:off x="7089522" y="1337083"/>
            <a:ext cx="566057"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72737D-4EF2-C6B7-913E-C75BEBA76B32}"/>
              </a:ext>
            </a:extLst>
          </p:cNvPr>
          <p:cNvSpPr txBox="1"/>
          <p:nvPr/>
        </p:nvSpPr>
        <p:spPr>
          <a:xfrm>
            <a:off x="7699629" y="1527583"/>
            <a:ext cx="3940628" cy="461665"/>
          </a:xfrm>
          <a:prstGeom prst="rect">
            <a:avLst/>
          </a:prstGeom>
          <a:noFill/>
        </p:spPr>
        <p:txBody>
          <a:bodyPr wrap="square" rtlCol="0">
            <a:spAutoFit/>
          </a:bodyPr>
          <a:lstStyle/>
          <a:p>
            <a:r>
              <a:rPr lang="en-US" sz="2400" dirty="0"/>
              <a:t>Click on object in Environment</a:t>
            </a:r>
          </a:p>
        </p:txBody>
      </p:sp>
      <p:cxnSp>
        <p:nvCxnSpPr>
          <p:cNvPr id="8" name="Straight Arrow Connector 7">
            <a:extLst>
              <a:ext uri="{FF2B5EF4-FFF2-40B4-BE49-F238E27FC236}">
                <a16:creationId xmlns:a16="http://schemas.microsoft.com/office/drawing/2014/main" id="{5159FBE4-0C55-9B66-3EA2-20FE31655833}"/>
              </a:ext>
            </a:extLst>
          </p:cNvPr>
          <p:cNvCxnSpPr>
            <a:cxnSpLocks/>
          </p:cNvCxnSpPr>
          <p:nvPr/>
        </p:nvCxnSpPr>
        <p:spPr>
          <a:xfrm flipH="1">
            <a:off x="2149929" y="579863"/>
            <a:ext cx="292188" cy="294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C1DEA7-CDE0-17C0-B847-8DD1D32E5ACF}"/>
              </a:ext>
            </a:extLst>
          </p:cNvPr>
          <p:cNvSpPr txBox="1"/>
          <p:nvPr/>
        </p:nvSpPr>
        <p:spPr>
          <a:xfrm>
            <a:off x="2442117" y="283824"/>
            <a:ext cx="4463142" cy="461665"/>
          </a:xfrm>
          <a:prstGeom prst="rect">
            <a:avLst/>
          </a:prstGeom>
          <a:noFill/>
        </p:spPr>
        <p:txBody>
          <a:bodyPr wrap="square" rtlCol="0">
            <a:spAutoFit/>
          </a:bodyPr>
          <a:lstStyle/>
          <a:p>
            <a:r>
              <a:rPr lang="en-US" sz="2400" dirty="0"/>
              <a:t>Can sort by clicking on variable</a:t>
            </a:r>
          </a:p>
        </p:txBody>
      </p:sp>
      <p:sp>
        <p:nvSpPr>
          <p:cNvPr id="12" name="Oval 11">
            <a:extLst>
              <a:ext uri="{FF2B5EF4-FFF2-40B4-BE49-F238E27FC236}">
                <a16:creationId xmlns:a16="http://schemas.microsoft.com/office/drawing/2014/main" id="{845C41E8-19A6-D295-D33F-1D94238F3B18}"/>
              </a:ext>
            </a:extLst>
          </p:cNvPr>
          <p:cNvSpPr/>
          <p:nvPr/>
        </p:nvSpPr>
        <p:spPr>
          <a:xfrm>
            <a:off x="272143" y="6340929"/>
            <a:ext cx="1676400" cy="4245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EE9A07-008A-77BE-B92D-9F6315115CE0}"/>
              </a:ext>
            </a:extLst>
          </p:cNvPr>
          <p:cNvSpPr txBox="1"/>
          <p:nvPr/>
        </p:nvSpPr>
        <p:spPr>
          <a:xfrm>
            <a:off x="1948543" y="6340929"/>
            <a:ext cx="4463142" cy="461665"/>
          </a:xfrm>
          <a:prstGeom prst="rect">
            <a:avLst/>
          </a:prstGeom>
          <a:noFill/>
        </p:spPr>
        <p:txBody>
          <a:bodyPr wrap="square" rtlCol="0">
            <a:spAutoFit/>
          </a:bodyPr>
          <a:lstStyle/>
          <a:p>
            <a:r>
              <a:rPr lang="en-US" sz="2400" dirty="0"/>
              <a:t>Can open up viewer from console</a:t>
            </a:r>
          </a:p>
        </p:txBody>
      </p:sp>
    </p:spTree>
    <p:extLst>
      <p:ext uri="{BB962C8B-B14F-4D97-AF65-F5344CB8AC3E}">
        <p14:creationId xmlns:p14="http://schemas.microsoft.com/office/powerpoint/2010/main" val="247938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895C609-6379-0ABA-3132-5B2A109D5C70}"/>
              </a:ext>
            </a:extLst>
          </p:cNvPr>
          <p:cNvPicPr>
            <a:picLocks noChangeAspect="1"/>
          </p:cNvPicPr>
          <p:nvPr/>
        </p:nvPicPr>
        <p:blipFill>
          <a:blip r:embed="rId2"/>
          <a:stretch>
            <a:fillRect/>
          </a:stretch>
        </p:blipFill>
        <p:spPr>
          <a:xfrm>
            <a:off x="1241728" y="0"/>
            <a:ext cx="9519108" cy="6724185"/>
          </a:xfrm>
          <a:prstGeom prst="rect">
            <a:avLst/>
          </a:prstGeom>
        </p:spPr>
      </p:pic>
      <p:cxnSp>
        <p:nvCxnSpPr>
          <p:cNvPr id="4" name="Straight Arrow Connector 3">
            <a:extLst>
              <a:ext uri="{FF2B5EF4-FFF2-40B4-BE49-F238E27FC236}">
                <a16:creationId xmlns:a16="http://schemas.microsoft.com/office/drawing/2014/main" id="{0040B11C-3F9C-E94D-9B0E-46A91593FE0A}"/>
              </a:ext>
            </a:extLst>
          </p:cNvPr>
          <p:cNvCxnSpPr>
            <a:cxnSpLocks/>
            <a:stCxn id="5" idx="1"/>
          </p:cNvCxnSpPr>
          <p:nvPr/>
        </p:nvCxnSpPr>
        <p:spPr>
          <a:xfrm flipH="1">
            <a:off x="2895600" y="626741"/>
            <a:ext cx="1458088" cy="361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F9DD9D-50D8-335D-B2AE-F515ED404AE6}"/>
              </a:ext>
            </a:extLst>
          </p:cNvPr>
          <p:cNvSpPr txBox="1"/>
          <p:nvPr/>
        </p:nvSpPr>
        <p:spPr>
          <a:xfrm>
            <a:off x="4353688" y="395908"/>
            <a:ext cx="4463142" cy="461665"/>
          </a:xfrm>
          <a:prstGeom prst="rect">
            <a:avLst/>
          </a:prstGeom>
          <a:noFill/>
        </p:spPr>
        <p:txBody>
          <a:bodyPr wrap="square" rtlCol="0">
            <a:spAutoFit/>
          </a:bodyPr>
          <a:lstStyle/>
          <a:p>
            <a:r>
              <a:rPr lang="en-US" sz="2400" dirty="0"/>
              <a:t>Filter can search variables</a:t>
            </a:r>
          </a:p>
        </p:txBody>
      </p:sp>
      <p:cxnSp>
        <p:nvCxnSpPr>
          <p:cNvPr id="6" name="Straight Arrow Connector 5">
            <a:extLst>
              <a:ext uri="{FF2B5EF4-FFF2-40B4-BE49-F238E27FC236}">
                <a16:creationId xmlns:a16="http://schemas.microsoft.com/office/drawing/2014/main" id="{026578AD-F3BA-C08F-0336-5A641278F2BE}"/>
              </a:ext>
            </a:extLst>
          </p:cNvPr>
          <p:cNvCxnSpPr>
            <a:cxnSpLocks/>
          </p:cNvCxnSpPr>
          <p:nvPr/>
        </p:nvCxnSpPr>
        <p:spPr>
          <a:xfrm>
            <a:off x="7672039" y="807439"/>
            <a:ext cx="322658" cy="491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1F0AF-C7FD-E883-1DB9-8DB0DE00C0B5}"/>
              </a:ext>
            </a:extLst>
          </p:cNvPr>
          <p:cNvCxnSpPr>
            <a:cxnSpLocks/>
          </p:cNvCxnSpPr>
          <p:nvPr/>
        </p:nvCxnSpPr>
        <p:spPr>
          <a:xfrm flipH="1" flipV="1">
            <a:off x="2694215" y="5719680"/>
            <a:ext cx="402770" cy="411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F4E252-50B8-5D30-17A1-296E958A4A2B}"/>
              </a:ext>
            </a:extLst>
          </p:cNvPr>
          <p:cNvSpPr txBox="1"/>
          <p:nvPr/>
        </p:nvSpPr>
        <p:spPr>
          <a:xfrm>
            <a:off x="3208897" y="5900479"/>
            <a:ext cx="4463142" cy="461665"/>
          </a:xfrm>
          <a:prstGeom prst="rect">
            <a:avLst/>
          </a:prstGeom>
          <a:noFill/>
        </p:spPr>
        <p:txBody>
          <a:bodyPr wrap="square" rtlCol="0">
            <a:spAutoFit/>
          </a:bodyPr>
          <a:lstStyle/>
          <a:p>
            <a:r>
              <a:rPr lang="en-US" sz="2400" dirty="0"/>
              <a:t>Shows rows meeting criteria</a:t>
            </a:r>
          </a:p>
        </p:txBody>
      </p:sp>
    </p:spTree>
    <p:extLst>
      <p:ext uri="{BB962C8B-B14F-4D97-AF65-F5344CB8AC3E}">
        <p14:creationId xmlns:p14="http://schemas.microsoft.com/office/powerpoint/2010/main" val="350385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a:xfrm>
            <a:off x="1024128" y="2286000"/>
            <a:ext cx="9720073" cy="4572000"/>
          </a:xfrm>
        </p:spPr>
        <p:txBody>
          <a:bodyPr>
            <a:normAutofit/>
          </a:bodyPr>
          <a:lstStyle/>
          <a:p>
            <a:r>
              <a:rPr lang="en-US" sz="3200" dirty="0"/>
              <a:t> Inspect for any missing data</a:t>
            </a:r>
          </a:p>
          <a:p>
            <a:pPr lvl="1"/>
            <a:r>
              <a:rPr lang="en-US" sz="2800" dirty="0"/>
              <a:t> How is missing data represented? Blanks, NULLs (SQL), NAs (R), -1?</a:t>
            </a:r>
          </a:p>
          <a:p>
            <a:pPr lvl="1"/>
            <a:r>
              <a:rPr lang="en-US" sz="2800" dirty="0"/>
              <a:t> Programming languages provide functions that perform a summary of the data set</a:t>
            </a:r>
          </a:p>
          <a:p>
            <a:r>
              <a:rPr lang="en-US" sz="3200" dirty="0"/>
              <a:t> If applicable, sort data column by column</a:t>
            </a:r>
          </a:p>
          <a:p>
            <a:pPr lvl="1"/>
            <a:r>
              <a:rPr lang="en-US" sz="2800" dirty="0"/>
              <a:t> Most helpful if each column = specific field or data element </a:t>
            </a:r>
          </a:p>
          <a:p>
            <a:pPr lvl="1"/>
            <a:r>
              <a:rPr lang="en-US" sz="2800" dirty="0"/>
              <a:t> Helpful to see the “lowest” and “highest” values by column</a:t>
            </a:r>
          </a:p>
          <a:p>
            <a:pPr lvl="1"/>
            <a:r>
              <a:rPr lang="en-US" sz="2800" dirty="0"/>
              <a:t> </a:t>
            </a:r>
            <a:r>
              <a:rPr lang="en-US" sz="2800" i="1" dirty="0"/>
              <a:t>Can identify unexpected data types </a:t>
            </a:r>
          </a:p>
        </p:txBody>
      </p:sp>
    </p:spTree>
    <p:extLst>
      <p:ext uri="{BB962C8B-B14F-4D97-AF65-F5344CB8AC3E}">
        <p14:creationId xmlns:p14="http://schemas.microsoft.com/office/powerpoint/2010/main" val="548893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Data Types</a:t>
            </a:r>
          </a:p>
        </p:txBody>
      </p:sp>
    </p:spTree>
    <p:extLst>
      <p:ext uri="{BB962C8B-B14F-4D97-AF65-F5344CB8AC3E}">
        <p14:creationId xmlns:p14="http://schemas.microsoft.com/office/powerpoint/2010/main" val="1723993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F2C-B395-2508-3181-5033C4EE5BC1}"/>
              </a:ext>
            </a:extLst>
          </p:cNvPr>
          <p:cNvSpPr>
            <a:spLocks noGrp="1"/>
          </p:cNvSpPr>
          <p:nvPr>
            <p:ph type="title"/>
          </p:nvPr>
        </p:nvSpPr>
        <p:spPr/>
        <p:txBody>
          <a:bodyPr/>
          <a:lstStyle/>
          <a:p>
            <a:r>
              <a:rPr lang="en-US" dirty="0"/>
              <a:t>Computers Think about Data Differently </a:t>
            </a:r>
          </a:p>
        </p:txBody>
      </p:sp>
      <p:sp>
        <p:nvSpPr>
          <p:cNvPr id="3" name="Content Placeholder 2">
            <a:extLst>
              <a:ext uri="{FF2B5EF4-FFF2-40B4-BE49-F238E27FC236}">
                <a16:creationId xmlns:a16="http://schemas.microsoft.com/office/drawing/2014/main" id="{E53D662B-D019-84E0-249B-7316AFBDEB80}"/>
              </a:ext>
            </a:extLst>
          </p:cNvPr>
          <p:cNvSpPr>
            <a:spLocks noGrp="1"/>
          </p:cNvSpPr>
          <p:nvPr>
            <p:ph idx="1"/>
          </p:nvPr>
        </p:nvSpPr>
        <p:spPr>
          <a:xfrm>
            <a:off x="1024128" y="2286000"/>
            <a:ext cx="9720073" cy="4572000"/>
          </a:xfrm>
        </p:spPr>
        <p:txBody>
          <a:bodyPr>
            <a:normAutofit/>
          </a:bodyPr>
          <a:lstStyle/>
          <a:p>
            <a:r>
              <a:rPr lang="en-US" sz="3200" dirty="0"/>
              <a:t> Regardless of the tool you use to analyze data (e.g. Excel vs. R), the tool will categorize your data into data types</a:t>
            </a:r>
          </a:p>
          <a:p>
            <a:r>
              <a:rPr lang="en-US" sz="3200" dirty="0"/>
              <a:t> Data types dictate the computer’s ”rules” for acting on your data</a:t>
            </a:r>
          </a:p>
          <a:p>
            <a:r>
              <a:rPr lang="en-US" sz="3200" dirty="0"/>
              <a:t> Common data types:</a:t>
            </a:r>
          </a:p>
          <a:p>
            <a:pPr lvl="1"/>
            <a:r>
              <a:rPr lang="en-US" sz="2800" dirty="0"/>
              <a:t> Character</a:t>
            </a:r>
          </a:p>
          <a:p>
            <a:pPr lvl="1"/>
            <a:r>
              <a:rPr lang="en-US" sz="2800" dirty="0"/>
              <a:t> Number (could be integer vs. numeric with higher precision)</a:t>
            </a:r>
          </a:p>
          <a:p>
            <a:pPr lvl="1"/>
            <a:r>
              <a:rPr lang="en-US" sz="2800" dirty="0"/>
              <a:t> Logical (TRUE vs. FALSE)</a:t>
            </a:r>
          </a:p>
        </p:txBody>
      </p:sp>
    </p:spTree>
    <p:extLst>
      <p:ext uri="{BB962C8B-B14F-4D97-AF65-F5344CB8AC3E}">
        <p14:creationId xmlns:p14="http://schemas.microsoft.com/office/powerpoint/2010/main" val="166449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38A6-439D-CD5F-399E-06F34F33F495}"/>
              </a:ext>
            </a:extLst>
          </p:cNvPr>
          <p:cNvSpPr>
            <a:spLocks noGrp="1"/>
          </p:cNvSpPr>
          <p:nvPr>
            <p:ph type="title"/>
          </p:nvPr>
        </p:nvSpPr>
        <p:spPr/>
        <p:txBody>
          <a:bodyPr/>
          <a:lstStyle/>
          <a:p>
            <a:r>
              <a:rPr lang="en-US" dirty="0"/>
              <a:t>Some special data types are linked to specific behavior</a:t>
            </a:r>
          </a:p>
        </p:txBody>
      </p:sp>
      <p:sp>
        <p:nvSpPr>
          <p:cNvPr id="3" name="Content Placeholder 2">
            <a:extLst>
              <a:ext uri="{FF2B5EF4-FFF2-40B4-BE49-F238E27FC236}">
                <a16:creationId xmlns:a16="http://schemas.microsoft.com/office/drawing/2014/main" id="{45DF59CE-C717-4539-1C25-58BA4DABD7EF}"/>
              </a:ext>
            </a:extLst>
          </p:cNvPr>
          <p:cNvSpPr>
            <a:spLocks noGrp="1"/>
          </p:cNvSpPr>
          <p:nvPr>
            <p:ph idx="1"/>
          </p:nvPr>
        </p:nvSpPr>
        <p:spPr>
          <a:xfrm>
            <a:off x="1024128" y="2286000"/>
            <a:ext cx="9720073" cy="4348264"/>
          </a:xfrm>
        </p:spPr>
        <p:txBody>
          <a:bodyPr>
            <a:normAutofit/>
          </a:bodyPr>
          <a:lstStyle/>
          <a:p>
            <a:r>
              <a:rPr lang="en-US" sz="3200" dirty="0"/>
              <a:t> Dates, times, or datetimes are common in lab data sets</a:t>
            </a:r>
          </a:p>
          <a:p>
            <a:pPr lvl="1"/>
            <a:r>
              <a:rPr lang="en-US" dirty="0"/>
              <a:t> </a:t>
            </a:r>
            <a:r>
              <a:rPr lang="en-US" sz="2800" dirty="0"/>
              <a:t>Special rules required to sort these types: AM vs. PM, parsing hours, minutes, seconds</a:t>
            </a:r>
          </a:p>
          <a:p>
            <a:r>
              <a:rPr lang="en-US" sz="3200" dirty="0"/>
              <a:t> Categorical data, or factors in R, may have a special representation to enable quicker summaries/calculations</a:t>
            </a:r>
          </a:p>
          <a:p>
            <a:pPr lvl="1"/>
            <a:r>
              <a:rPr lang="en-US" sz="2800" dirty="0"/>
              <a:t> Normal, STAT, and Timed may be more appropriate to represent as a categorical variable than a character</a:t>
            </a:r>
          </a:p>
          <a:p>
            <a:pPr lvl="1"/>
            <a:r>
              <a:rPr lang="en-US" sz="2800" dirty="0"/>
              <a:t> Categorial representation may be more efficient to count and display as different variables on a plot</a:t>
            </a:r>
          </a:p>
        </p:txBody>
      </p:sp>
    </p:spTree>
    <p:extLst>
      <p:ext uri="{BB962C8B-B14F-4D97-AF65-F5344CB8AC3E}">
        <p14:creationId xmlns:p14="http://schemas.microsoft.com/office/powerpoint/2010/main" val="153808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A2254F-D100-3F44-B0FC-32A5D4092B87}"/>
              </a:ext>
            </a:extLst>
          </p:cNvPr>
          <p:cNvPicPr>
            <a:picLocks noChangeAspect="1"/>
          </p:cNvPicPr>
          <p:nvPr/>
        </p:nvPicPr>
        <p:blipFill>
          <a:blip r:embed="rId3"/>
          <a:stretch>
            <a:fillRect/>
          </a:stretch>
        </p:blipFill>
        <p:spPr>
          <a:xfrm>
            <a:off x="1519770" y="3346087"/>
            <a:ext cx="5245100" cy="2082800"/>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7599058" y="1612061"/>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7713132" y="4937075"/>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7713132" y="4801255"/>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below</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Display and calculation behavior depends on the data type of a variable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cxnSp>
        <p:nvCxnSpPr>
          <p:cNvPr id="6" name="Straight Arrow Connector 5">
            <a:extLst>
              <a:ext uri="{FF2B5EF4-FFF2-40B4-BE49-F238E27FC236}">
                <a16:creationId xmlns:a16="http://schemas.microsoft.com/office/drawing/2014/main" id="{B915F7A3-756C-557F-72A0-6E8B07F13109}"/>
              </a:ext>
            </a:extLst>
          </p:cNvPr>
          <p:cNvCxnSpPr>
            <a:cxnSpLocks/>
          </p:cNvCxnSpPr>
          <p:nvPr/>
        </p:nvCxnSpPr>
        <p:spPr>
          <a:xfrm flipV="1">
            <a:off x="1553378" y="3429000"/>
            <a:ext cx="490842" cy="4607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2B953D-5284-B6A9-3F3C-DF1FB7713609}"/>
              </a:ext>
            </a:extLst>
          </p:cNvPr>
          <p:cNvSpPr txBox="1"/>
          <p:nvPr/>
        </p:nvSpPr>
        <p:spPr>
          <a:xfrm>
            <a:off x="-198304" y="3889783"/>
            <a:ext cx="1751682" cy="646331"/>
          </a:xfrm>
          <a:prstGeom prst="rect">
            <a:avLst/>
          </a:prstGeom>
          <a:noFill/>
        </p:spPr>
        <p:txBody>
          <a:bodyPr wrap="square" rtlCol="0">
            <a:spAutoFit/>
          </a:bodyPr>
          <a:lstStyle/>
          <a:p>
            <a:pPr algn="r"/>
            <a:r>
              <a:rPr lang="en-US" dirty="0"/>
              <a:t>Press button to see details</a:t>
            </a:r>
          </a:p>
        </p:txBody>
      </p:sp>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2449892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Which variables should be converted to a different data type?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572158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Modifying Data Types</a:t>
            </a:r>
            <a:r>
              <a:rPr lang="en-US" sz="4400" dirty="0"/>
              <a:t> 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4149682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Exporting Data</a:t>
            </a:r>
          </a:p>
        </p:txBody>
      </p:sp>
    </p:spTree>
    <p:extLst>
      <p:ext uri="{BB962C8B-B14F-4D97-AF65-F5344CB8AC3E}">
        <p14:creationId xmlns:p14="http://schemas.microsoft.com/office/powerpoint/2010/main" val="262323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947010" y="177592"/>
            <a:ext cx="9720072" cy="1499616"/>
          </a:xfrm>
        </p:spPr>
        <p:txBody>
          <a:bodyPr/>
          <a:lstStyle/>
          <a:p>
            <a:r>
              <a:rPr lang="en-US" dirty="0"/>
              <a:t>Your Turn #5</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746901"/>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Exporting Data </a:t>
            </a:r>
            <a:r>
              <a:rPr lang="en-US" sz="4400" dirty="0"/>
              <a:t>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11280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Separating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r>
              <a:rPr lang="en-US" sz="3200" dirty="0"/>
              <a:t> In Excel: use “Save As…” immediately after you receive your data</a:t>
            </a:r>
          </a:p>
          <a:p>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a:t>
            </a:r>
          </a:p>
          <a:p>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371719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3A68-FE58-AA89-05FB-0879D842718D}"/>
              </a:ext>
            </a:extLst>
          </p:cNvPr>
          <p:cNvSpPr>
            <a:spLocks noGrp="1"/>
          </p:cNvSpPr>
          <p:nvPr>
            <p:ph type="title"/>
          </p:nvPr>
        </p:nvSpPr>
        <p:spPr/>
        <p:txBody>
          <a:bodyPr/>
          <a:lstStyle/>
          <a:p>
            <a:r>
              <a:rPr lang="en-US" dirty="0"/>
              <a:t>Should you save intermediate versions of your analysis?</a:t>
            </a:r>
          </a:p>
        </p:txBody>
      </p:sp>
      <p:sp>
        <p:nvSpPr>
          <p:cNvPr id="3" name="Content Placeholder 2">
            <a:extLst>
              <a:ext uri="{FF2B5EF4-FFF2-40B4-BE49-F238E27FC236}">
                <a16:creationId xmlns:a16="http://schemas.microsoft.com/office/drawing/2014/main" id="{9A7B9D50-82C6-210F-8E55-A52829E5D9B3}"/>
              </a:ext>
            </a:extLst>
          </p:cNvPr>
          <p:cNvSpPr>
            <a:spLocks noGrp="1"/>
          </p:cNvSpPr>
          <p:nvPr>
            <p:ph idx="1"/>
          </p:nvPr>
        </p:nvSpPr>
        <p:spPr>
          <a:xfrm>
            <a:off x="1024128" y="2286000"/>
            <a:ext cx="9720073" cy="4572000"/>
          </a:xfrm>
        </p:spPr>
        <p:txBody>
          <a:bodyPr>
            <a:normAutofit fontScale="92500" lnSpcReduction="10000"/>
          </a:bodyPr>
          <a:lstStyle/>
          <a:p>
            <a:r>
              <a:rPr lang="en-US" sz="3200" dirty="0"/>
              <a:t> There is always a risk you will make a mistake in an analysis and want to backtrack</a:t>
            </a:r>
          </a:p>
          <a:p>
            <a:r>
              <a:rPr lang="en-US" sz="3200" dirty="0"/>
              <a:t> For analysis in Excel, consider a couple strategies:</a:t>
            </a:r>
          </a:p>
          <a:p>
            <a:pPr lvl="1"/>
            <a:r>
              <a:rPr lang="en-US" dirty="0"/>
              <a:t> </a:t>
            </a:r>
            <a:r>
              <a:rPr lang="en-US" sz="2800" dirty="0"/>
              <a:t>Save intermediate analysis files with dates to track</a:t>
            </a:r>
          </a:p>
          <a:p>
            <a:pPr lvl="1"/>
            <a:r>
              <a:rPr lang="en-US" sz="2800" dirty="0"/>
              <a:t> Use OneDrive – you can save the same file and revert to a previous version</a:t>
            </a:r>
          </a:p>
          <a:p>
            <a:r>
              <a:rPr lang="en-US" sz="3200" dirty="0"/>
              <a:t> Analysis with a programming language emphasizes saving a script rather than a data file – you can re-execute the script if needed</a:t>
            </a:r>
          </a:p>
          <a:p>
            <a:pPr lvl="1"/>
            <a:r>
              <a:rPr lang="en-US" sz="2800" dirty="0"/>
              <a:t> May still want to use OneDrive or a version control system (e.g. git) for your script</a:t>
            </a:r>
          </a:p>
        </p:txBody>
      </p:sp>
    </p:spTree>
    <p:extLst>
      <p:ext uri="{BB962C8B-B14F-4D97-AF65-F5344CB8AC3E}">
        <p14:creationId xmlns:p14="http://schemas.microsoft.com/office/powerpoint/2010/main" val="2751525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2FFA-B2A7-5846-9825-16537C9F216C}"/>
              </a:ext>
            </a:extLst>
          </p:cNvPr>
          <p:cNvSpPr>
            <a:spLocks noGrp="1"/>
          </p:cNvSpPr>
          <p:nvPr>
            <p:ph type="title"/>
          </p:nvPr>
        </p:nvSpPr>
        <p:spPr/>
        <p:txBody>
          <a:bodyPr/>
          <a:lstStyle/>
          <a:p>
            <a:r>
              <a:rPr lang="en-US" dirty="0"/>
              <a:t>Common arithmetic operations</a:t>
            </a:r>
          </a:p>
        </p:txBody>
      </p:sp>
      <p:pic>
        <p:nvPicPr>
          <p:cNvPr id="6" name="Picture 5">
            <a:extLst>
              <a:ext uri="{FF2B5EF4-FFF2-40B4-BE49-F238E27FC236}">
                <a16:creationId xmlns:a16="http://schemas.microsoft.com/office/drawing/2014/main" id="{39842D64-130C-6D4D-80B4-8343E88E5318}"/>
              </a:ext>
            </a:extLst>
          </p:cNvPr>
          <p:cNvPicPr>
            <a:picLocks noChangeAspect="1"/>
          </p:cNvPicPr>
          <p:nvPr/>
        </p:nvPicPr>
        <p:blipFill>
          <a:blip r:embed="rId2"/>
          <a:stretch>
            <a:fillRect/>
          </a:stretch>
        </p:blipFill>
        <p:spPr>
          <a:xfrm>
            <a:off x="3134614" y="2177143"/>
            <a:ext cx="5499100" cy="4572000"/>
          </a:xfrm>
          <a:prstGeom prst="rect">
            <a:avLst/>
          </a:prstGeom>
        </p:spPr>
      </p:pic>
    </p:spTree>
    <p:extLst>
      <p:ext uri="{BB962C8B-B14F-4D97-AF65-F5344CB8AC3E}">
        <p14:creationId xmlns:p14="http://schemas.microsoft.com/office/powerpoint/2010/main" val="1368905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410117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572-D390-7147-824F-E332E4274E2B}"/>
              </a:ext>
            </a:extLst>
          </p:cNvPr>
          <p:cNvSpPr>
            <a:spLocks noGrp="1"/>
          </p:cNvSpPr>
          <p:nvPr>
            <p:ph type="title"/>
          </p:nvPr>
        </p:nvSpPr>
        <p:spPr/>
        <p:txBody>
          <a:bodyPr/>
          <a:lstStyle/>
          <a:p>
            <a:r>
              <a:rPr lang="en-US" dirty="0"/>
              <a:t>Don’t forget those math rules</a:t>
            </a:r>
          </a:p>
        </p:txBody>
      </p:sp>
      <p:pic>
        <p:nvPicPr>
          <p:cNvPr id="4" name="Picture 3">
            <a:extLst>
              <a:ext uri="{FF2B5EF4-FFF2-40B4-BE49-F238E27FC236}">
                <a16:creationId xmlns:a16="http://schemas.microsoft.com/office/drawing/2014/main" id="{AD484E47-6236-AA41-9679-982FD318C41E}"/>
              </a:ext>
            </a:extLst>
          </p:cNvPr>
          <p:cNvPicPr>
            <a:picLocks noChangeAspect="1"/>
          </p:cNvPicPr>
          <p:nvPr/>
        </p:nvPicPr>
        <p:blipFill>
          <a:blip r:embed="rId2"/>
          <a:stretch>
            <a:fillRect/>
          </a:stretch>
        </p:blipFill>
        <p:spPr>
          <a:xfrm>
            <a:off x="3255264" y="2084832"/>
            <a:ext cx="5257800" cy="4406900"/>
          </a:xfrm>
          <a:prstGeom prst="rect">
            <a:avLst/>
          </a:prstGeom>
        </p:spPr>
      </p:pic>
    </p:spTree>
    <p:extLst>
      <p:ext uri="{BB962C8B-B14F-4D97-AF65-F5344CB8AC3E}">
        <p14:creationId xmlns:p14="http://schemas.microsoft.com/office/powerpoint/2010/main" val="21281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30829</TotalTime>
  <Words>4897</Words>
  <Application>Microsoft Macintosh PowerPoint</Application>
  <PresentationFormat>Widescreen</PresentationFormat>
  <Paragraphs>484</Paragraphs>
  <Slides>54</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Monaco</vt:lpstr>
      <vt:lpstr>Tw Cen MT</vt:lpstr>
      <vt:lpstr>Tw Cen MT Condensed</vt:lpstr>
      <vt:lpstr>Wingdings</vt:lpstr>
      <vt:lpstr>Wingdings 3</vt:lpstr>
      <vt:lpstr>Integral</vt:lpstr>
      <vt:lpstr>Coding Basics and Importing Data</vt:lpstr>
      <vt:lpstr>PowerPoint Presentation</vt:lpstr>
      <vt:lpstr>The Basics of Coding </vt:lpstr>
      <vt:lpstr>The Basics of Coding:  Calculation</vt:lpstr>
      <vt:lpstr>Common arithmetic operations</vt:lpstr>
      <vt:lpstr>Don’t forget those math rules</vt:lpstr>
      <vt:lpstr>The Basics of Coding:  Functions</vt:lpstr>
      <vt:lpstr>Putting Functions to Work</vt:lpstr>
      <vt:lpstr>The Basics of Coding:  Objects</vt:lpstr>
      <vt:lpstr>Checking the contents of an object</vt:lpstr>
      <vt:lpstr>Bending objects to your will</vt:lpstr>
      <vt:lpstr>Your Turn #1 </vt:lpstr>
      <vt:lpstr>Common functions: combine values into a vector</vt:lpstr>
      <vt:lpstr>Common functions: simple statistics</vt:lpstr>
      <vt:lpstr>How do I find out more about functions?</vt:lpstr>
      <vt:lpstr>Importing Data</vt:lpstr>
      <vt:lpstr>PowerPoint Presentation</vt:lpstr>
      <vt:lpstr>PowerPoint Presentation</vt:lpstr>
      <vt:lpstr>PowerPoint Presentation</vt:lpstr>
      <vt:lpstr>PowerPoint Presentation</vt:lpstr>
      <vt:lpstr>Your Turn #2</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#3</vt:lpstr>
      <vt:lpstr>Best Practice: Data Analysis Should be Separated from Raw Data</vt:lpstr>
      <vt:lpstr>How do you separate your analysis from raw data?</vt:lpstr>
      <vt:lpstr>Best Practice: Always Inspect your Raw Data</vt:lpstr>
      <vt:lpstr>Your Turn #4</vt:lpstr>
      <vt:lpstr>PowerPoint Presentation</vt:lpstr>
      <vt:lpstr>PowerPoint Presentation</vt:lpstr>
      <vt:lpstr>Best Practice: Always Inspect your Raw Data</vt:lpstr>
      <vt:lpstr>Data Types</vt:lpstr>
      <vt:lpstr>Computers Think about Data Differently </vt:lpstr>
      <vt:lpstr>Some special data types are linked to specific behavior</vt:lpstr>
      <vt:lpstr>Display and calculation behavior depends on the data type of a variable</vt:lpstr>
      <vt:lpstr>Which variables should be converted to a different data type?</vt:lpstr>
      <vt:lpstr>Your Turn #4</vt:lpstr>
      <vt:lpstr>Exporting Data</vt:lpstr>
      <vt:lpstr>PowerPoint Presentation</vt:lpstr>
      <vt:lpstr>Your Turn #5</vt:lpstr>
      <vt:lpstr>Separating your analysis from raw data</vt:lpstr>
      <vt:lpstr>Should you save intermediate versions of your analysis?</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670</cp:revision>
  <cp:lastPrinted>2019-02-19T22:36:37Z</cp:lastPrinted>
  <dcterms:created xsi:type="dcterms:W3CDTF">2018-02-01T22:00:01Z</dcterms:created>
  <dcterms:modified xsi:type="dcterms:W3CDTF">2024-07-01T16:12:47Z</dcterms:modified>
</cp:coreProperties>
</file>